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77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104" y="-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Integral Reporting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Not just arguing over what “Red” and “Yellow” are!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5112094" y="-57665"/>
            <a:ext cx="2507907" cy="3247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217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You’re Working On Reporting, You’ll Find Some People Don’t Care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We’ve all run into this.</a:t>
            </a:r>
          </a:p>
          <a:p>
            <a:r>
              <a:rPr lang="en-US" dirty="0" smtClean="0"/>
              <a:t>We’re probably guilty of it.</a:t>
            </a:r>
          </a:p>
          <a:p>
            <a:r>
              <a:rPr lang="en-US" dirty="0" smtClean="0"/>
              <a:t>We’re probably guilty of it right NOW.</a:t>
            </a:r>
          </a:p>
          <a:p>
            <a:r>
              <a:rPr lang="en-US" dirty="0" smtClean="0"/>
              <a:t>A lot of Reporting is poor, compromised, or done with less enthusiasm.</a:t>
            </a:r>
          </a:p>
          <a:p>
            <a:r>
              <a:rPr lang="en-US" dirty="0" smtClean="0"/>
              <a:t>This is because the processes of reporting don’t MEAN anything to them.</a:t>
            </a:r>
          </a:p>
          <a:p>
            <a:r>
              <a:rPr lang="en-US" dirty="0" smtClean="0"/>
              <a:t>This is where you can improve Reporting (and other processes) by </a:t>
            </a:r>
            <a:r>
              <a:rPr lang="en-US" dirty="0"/>
              <a:t>u</a:t>
            </a:r>
            <a:r>
              <a:rPr lang="en-US" dirty="0" smtClean="0"/>
              <a:t>nderstanding Horizontal And Vertical Processes.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8133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Processes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processes that benefit someone and/or the people on roughly the same level as them.</a:t>
            </a:r>
          </a:p>
          <a:p>
            <a:r>
              <a:rPr lang="en-US" dirty="0" smtClean="0"/>
              <a:t>Those doing the horizontal processes are affected by them and they mean something to them (even if they hate them).</a:t>
            </a:r>
          </a:p>
          <a:p>
            <a:r>
              <a:rPr lang="en-US" dirty="0" smtClean="0"/>
              <a:t>People will gladly do Horizontal Processes or hate them less.</a:t>
            </a:r>
          </a:p>
          <a:p>
            <a:r>
              <a:rPr lang="en-US" dirty="0" smtClean="0"/>
              <a:t>Agile is filled with Horizontal Processes as people report things that benefit them and others.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37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Vertical Processes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Vertical Processes benefit people above or below those doing them.</a:t>
            </a:r>
          </a:p>
          <a:p>
            <a:r>
              <a:rPr lang="en-US" dirty="0" smtClean="0"/>
              <a:t>Vertical Processes are often not as meaningful to people as they affect someone different than them.</a:t>
            </a:r>
          </a:p>
          <a:p>
            <a:r>
              <a:rPr lang="en-US" dirty="0" smtClean="0"/>
              <a:t>In general, people dislike Vertical Processes benefitting those above them as they don’t understand it as much.</a:t>
            </a:r>
          </a:p>
          <a:p>
            <a:r>
              <a:rPr lang="en-US" dirty="0" smtClean="0"/>
              <a:t>It’s hard to get people to do Vertical processes for this reason.</a:t>
            </a:r>
          </a:p>
          <a:p>
            <a:r>
              <a:rPr lang="en-US" dirty="0" smtClean="0"/>
              <a:t>An example would be doing a status report to upper management that rolls up assorted data for a team you won’t meet.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939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Ideal: Universal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ideal processes benefit people at one’s level and above and/or below them.</a:t>
            </a:r>
          </a:p>
          <a:p>
            <a:r>
              <a:rPr lang="en-US" dirty="0" smtClean="0"/>
              <a:t>These processes are not only engaging (because people care about their level) but meaningful as the data is easy to relate to people above and/or below them.</a:t>
            </a:r>
          </a:p>
          <a:p>
            <a:r>
              <a:rPr lang="en-US" dirty="0" smtClean="0"/>
              <a:t>A good Universal Process is important, beloved, and once you build one hard to move.</a:t>
            </a:r>
          </a:p>
          <a:p>
            <a:r>
              <a:rPr lang="en-US" dirty="0"/>
              <a:t> </a:t>
            </a:r>
            <a:r>
              <a:rPr lang="en-US" dirty="0" smtClean="0"/>
              <a:t>. . . Which can be a problem if its not that great.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2095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Goal In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First, Maximize the amount of Universal processes.</a:t>
            </a:r>
          </a:p>
          <a:p>
            <a:r>
              <a:rPr lang="en-US" dirty="0" smtClean="0"/>
              <a:t>Maximize the amount of Horizontal processes.  People will do these.</a:t>
            </a:r>
          </a:p>
          <a:p>
            <a:r>
              <a:rPr lang="en-US" dirty="0" smtClean="0"/>
              <a:t>Automate or minimize Vertical processes as much as possible.</a:t>
            </a:r>
          </a:p>
          <a:p>
            <a:r>
              <a:rPr lang="en-US" dirty="0" smtClean="0"/>
              <a:t>Streamline.  Not everyone is like us, they don’t like reporting.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912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Seven Stages Of Reporting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When You Decide To Make Reporting Work.  You Sad, Sad, Fool.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77335" y="997913"/>
            <a:ext cx="8759058" cy="2445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77530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 Guide To Evaluating And Improving Reports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assumes you are either starting a new position or project, or want to understand your current reports.</a:t>
            </a:r>
          </a:p>
          <a:p>
            <a:r>
              <a:rPr lang="en-US" dirty="0" smtClean="0"/>
              <a:t>It does not assume you like it.</a:t>
            </a:r>
          </a:p>
          <a:p>
            <a:r>
              <a:rPr lang="en-US" dirty="0" smtClean="0"/>
              <a:t>This is a guide to both what to do and what you’ll probably experience.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4271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#1 - Report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thing to do while understanding Reporting is to keep it running.</a:t>
            </a:r>
          </a:p>
          <a:p>
            <a:r>
              <a:rPr lang="en-US" dirty="0" smtClean="0"/>
              <a:t>As bad as it is doing it will help you understand it, and prevents things from breaking down.</a:t>
            </a:r>
          </a:p>
          <a:p>
            <a:r>
              <a:rPr lang="en-US" dirty="0" smtClean="0"/>
              <a:t>It also prevents you from making unwise attempts to change everything at once.</a:t>
            </a:r>
          </a:p>
          <a:p>
            <a:r>
              <a:rPr lang="en-US" dirty="0" smtClean="0"/>
              <a:t>Do not stop using a report unless there is an overall compelling reason.  The fact you hate it is not good enough.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9300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#2 - Research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you’re running the Reporting (and understand it enough to do so), you need to research it. This is when the “Trace” begins.</a:t>
            </a:r>
          </a:p>
          <a:p>
            <a:r>
              <a:rPr lang="en-US" dirty="0" smtClean="0"/>
              <a:t>Your goal is to understand:</a:t>
            </a:r>
          </a:p>
          <a:p>
            <a:pPr lvl="1"/>
            <a:r>
              <a:rPr lang="en-US" dirty="0" smtClean="0"/>
              <a:t>Your goals.  Reports have goals.  If you can’t find goals, you have a problem.</a:t>
            </a:r>
          </a:p>
          <a:p>
            <a:pPr lvl="1"/>
            <a:r>
              <a:rPr lang="en-US" dirty="0" smtClean="0"/>
              <a:t>What data is used and where does it come from – so you understand the data flows.</a:t>
            </a:r>
          </a:p>
          <a:p>
            <a:pPr lvl="1"/>
            <a:r>
              <a:rPr lang="en-US" dirty="0" smtClean="0"/>
              <a:t>How is data transformed – so you understand how parts of the report connect.</a:t>
            </a:r>
          </a:p>
          <a:p>
            <a:pPr lvl="1"/>
            <a:r>
              <a:rPr lang="en-US" dirty="0" smtClean="0"/>
              <a:t>Who does it – so you know who to work with and who to blame.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049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#3 - Relate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You’ve researched how the Report works, or at least the pieces of it.  That’s the first part of The Trace.</a:t>
            </a:r>
          </a:p>
          <a:p>
            <a:r>
              <a:rPr lang="en-US" dirty="0" smtClean="0"/>
              <a:t>The second part is Relate – understand how the different pieces of the report fit together, how the data moves.</a:t>
            </a:r>
          </a:p>
          <a:p>
            <a:r>
              <a:rPr lang="en-US" dirty="0" smtClean="0"/>
              <a:t>This may not always be apparent – so it’s a separate stage.  Often you can’t “Relate” until you “Research.”</a:t>
            </a:r>
          </a:p>
          <a:p>
            <a:r>
              <a:rPr lang="en-US" dirty="0" smtClean="0"/>
              <a:t>At the end of the “Relate” stage you should be able to roughly describe how a report works from smallest to largest components</a:t>
            </a:r>
          </a:p>
          <a:p>
            <a:r>
              <a:rPr lang="en-US" dirty="0" smtClean="0"/>
              <a:t>You’ll also start seeing flaws (if you didn’t see them earlier).</a:t>
            </a:r>
          </a:p>
          <a:p>
            <a:r>
              <a:rPr lang="en-US" dirty="0" smtClean="0"/>
              <a:t>Remember – reporting is not just data, it’s the flow and connection of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766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 Is A Core PM Skill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an easy statement to make but it misses the importance of reporting.</a:t>
            </a:r>
          </a:p>
          <a:p>
            <a:r>
              <a:rPr lang="en-US" dirty="0" smtClean="0"/>
              <a:t>Reporting is not just a core skill, it is perhaps THE core skill after organizational ability.</a:t>
            </a:r>
          </a:p>
          <a:p>
            <a:r>
              <a:rPr lang="en-US" dirty="0" smtClean="0"/>
              <a:t>It might even be THE core skill – because you can’t organize what you don’t know about.  Even though we may try.  A lot.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6953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#4 - Reveal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that you’ve run the report, figured the parts, understood how they connect, it’s time to start studying it and talking about it.</a:t>
            </a:r>
          </a:p>
          <a:p>
            <a:r>
              <a:rPr lang="en-US" dirty="0" smtClean="0"/>
              <a:t>First, review it yourself.  Maybe you got it wrong.</a:t>
            </a:r>
          </a:p>
          <a:p>
            <a:r>
              <a:rPr lang="en-US" dirty="0" smtClean="0"/>
              <a:t>Secondly, start talking to other people about what you found.  Ask questions, tell people what’s up.  Get their viewpoints.</a:t>
            </a:r>
          </a:p>
          <a:p>
            <a:r>
              <a:rPr lang="en-US" dirty="0" smtClean="0"/>
              <a:t>This is also important as you should give yourself enough time to talk research – but don’t go fixing everything without any communication.</a:t>
            </a:r>
          </a:p>
          <a:p>
            <a:r>
              <a:rPr lang="en-US" dirty="0" smtClean="0"/>
              <a:t>See, Reveal is what happens before you realize what it means . .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3584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#5 - Regret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the Reveal there’s usually Regret – people start seeing what’s wrong with the report.  Sometimes they knew it and now it’s unavoidable.  Sometime it’s surprising.</a:t>
            </a:r>
          </a:p>
          <a:p>
            <a:r>
              <a:rPr lang="en-US" dirty="0" smtClean="0"/>
              <a:t>The Regret stage shows you did the Reveal stage right – you’ve exposed any problems so you can fix them.</a:t>
            </a:r>
          </a:p>
          <a:p>
            <a:r>
              <a:rPr lang="en-US" dirty="0" smtClean="0"/>
              <a:t>This stage can get kind of crazy as, if you did good research, you just might make people a little unsettled.</a:t>
            </a:r>
          </a:p>
          <a:p>
            <a:r>
              <a:rPr lang="en-US" dirty="0" smtClean="0"/>
              <a:t>If you’re not a bit uncomfortable, review things.  You probably missed something.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5040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#6 - Responsibility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that you’ve done your research, revealed the status, and possibly terrorized everyone it’s time for the Responsibility stage.</a:t>
            </a:r>
          </a:p>
          <a:p>
            <a:r>
              <a:rPr lang="en-US" dirty="0" smtClean="0"/>
              <a:t>At this stage, having exposed flaws, you also encourage people to take responsibility – but most of it is on you.  Because you did it.</a:t>
            </a:r>
          </a:p>
          <a:p>
            <a:r>
              <a:rPr lang="en-US" dirty="0" smtClean="0"/>
              <a:t>This stage is important Psychologically because 1) it shows you can help, 2) people need help, 3) the Regret stage will lead to some panic unless someone directs responsibility.</a:t>
            </a:r>
          </a:p>
          <a:p>
            <a:r>
              <a:rPr lang="en-US" dirty="0" smtClean="0"/>
              <a:t>You may also have identified processes or individuals causing problems, and they need to be addressed – but in a non-disruptive way.</a:t>
            </a:r>
          </a:p>
          <a:p>
            <a:r>
              <a:rPr lang="en-US" dirty="0" smtClean="0"/>
              <a:t>It helps to prepare for this stage ahead of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048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#7 - Revision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you start changing things.  You know what’s wrong, people know, and we know who has to fix it.</a:t>
            </a:r>
          </a:p>
          <a:p>
            <a:r>
              <a:rPr lang="en-US" dirty="0" smtClean="0"/>
              <a:t>Put this into a project of some kind.  At least use a list of tasks, but ideally a linear or agile-like system of improvements.</a:t>
            </a:r>
          </a:p>
          <a:p>
            <a:r>
              <a:rPr lang="en-US" dirty="0" smtClean="0"/>
              <a:t>Hey, you could do a report on the report, thus inviting various “Inception” jokes.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7497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Beyond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matter how much you “fix” a report it’s necessary to keep using it, running it – and auditing it.  The act of running a report will let you find flaws . . .</a:t>
            </a:r>
          </a:p>
          <a:p>
            <a:r>
              <a:rPr lang="en-US" dirty="0"/>
              <a:t> </a:t>
            </a:r>
            <a:r>
              <a:rPr lang="en-US" dirty="0" smtClean="0"/>
              <a:t>. . . And then the whole process starts again.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942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 What Did We Learn?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 Review Of Integral Reporting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1609472" y="499597"/>
            <a:ext cx="7827795" cy="245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336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Did We Cover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Trace – Understanding a report from bottom to top is vital to designing good reporting.  I call this “The Trace.”</a:t>
            </a:r>
          </a:p>
          <a:p>
            <a:r>
              <a:rPr lang="en-US" dirty="0" smtClean="0"/>
              <a:t>Processes can be thought of as Horizontal (helping oneself and those on one’s level), and Vertical (helping those above or below one).  If you can make a Universal process that is both, you’ll make things more efficient.</a:t>
            </a:r>
          </a:p>
          <a:p>
            <a:r>
              <a:rPr lang="en-US" dirty="0" smtClean="0"/>
              <a:t>Reporting can be thought of as seven stages – Report, Research, Relate, Reveal, Regret, Responsibility, Revision.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806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 Do I Talk About When I Say “Reporting?”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Reporting is the act of putting data into a form that allows someone to understand an issue.</a:t>
            </a:r>
          </a:p>
          <a:p>
            <a:r>
              <a:rPr lang="en-US" dirty="0" smtClean="0"/>
              <a:t>In our case, it’s progress, status, needs, and so on.  We, the AM/PMs/PGMs REPORT on Projects.</a:t>
            </a:r>
          </a:p>
          <a:p>
            <a:r>
              <a:rPr lang="en-US" dirty="0" smtClean="0"/>
              <a:t>There’s often a lot of tangential reporting – budget, finance, etc.  Sometimes more than we’d like.</a:t>
            </a:r>
          </a:p>
          <a:p>
            <a:r>
              <a:rPr lang="en-US" dirty="0" smtClean="0"/>
              <a:t>We should probably do a report on that.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160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Do We Get Good At 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going to discuss my seven stages of Reporting – how someone comes in and assesses a situation and gets reports working.</a:t>
            </a:r>
          </a:p>
          <a:p>
            <a:r>
              <a:rPr lang="en-US" dirty="0" smtClean="0"/>
              <a:t>This philosophy can apply to when you’re new or when you decide “it’s time to get these Reports in order before the next crisis.”</a:t>
            </a:r>
          </a:p>
          <a:p>
            <a:r>
              <a:rPr lang="en-US" dirty="0" smtClean="0"/>
              <a:t>But first, let’s discuss two things core to good reporting – The Trace and Horizontal/Vertical Processes.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318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Knowing What You Know, What You Don’t Know, and Knowing What You Know You Don’t Know When You Now Know You Don’t.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66119" y="107092"/>
            <a:ext cx="4934465" cy="3700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7852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“The Trace”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Trace” is the act of understanding a stream of reporting from the smallest important item to the highest level – and how information flows up and down.</a:t>
            </a:r>
          </a:p>
          <a:p>
            <a:r>
              <a:rPr lang="en-US" dirty="0" smtClean="0"/>
              <a:t>When I talk about doing a “Trace” I try to understand a report or report(s) and how the data goes up and down the different levels – and how it transforms.</a:t>
            </a:r>
          </a:p>
          <a:p>
            <a:r>
              <a:rPr lang="en-US" dirty="0" smtClean="0"/>
              <a:t>The goal is to understand how data is communicated, changed, where this happens, and who is responsible.</a:t>
            </a:r>
          </a:p>
          <a:p>
            <a:r>
              <a:rPr lang="en-US" dirty="0" smtClean="0"/>
              <a:t>The “Trace” should cover the smallest relevant piece of data to the largest.</a:t>
            </a:r>
          </a:p>
          <a:p>
            <a:r>
              <a:rPr lang="en-US" dirty="0" smtClean="0"/>
              <a:t>A good “Trace” explains how reports work.</a:t>
            </a:r>
          </a:p>
          <a:p>
            <a:r>
              <a:rPr lang="en-US" dirty="0" smtClean="0"/>
              <a:t>It also may reveal unsettling problems.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096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A Trace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Trace is mapping parts of a report and projects together.  If your reporting us good you could find . . .</a:t>
            </a:r>
          </a:p>
          <a:p>
            <a:pPr lvl="1"/>
            <a:r>
              <a:rPr lang="en-US" dirty="0" smtClean="0"/>
              <a:t>There’s a task . . .</a:t>
            </a:r>
          </a:p>
          <a:p>
            <a:pPr lvl="1"/>
            <a:r>
              <a:rPr lang="en-US" dirty="0" smtClean="0"/>
              <a:t>. . .That’s part of a story . . .</a:t>
            </a:r>
          </a:p>
          <a:p>
            <a:pPr lvl="1"/>
            <a:r>
              <a:rPr lang="en-US" dirty="0" smtClean="0"/>
              <a:t>. . . That’s in an Epic . . .</a:t>
            </a:r>
          </a:p>
          <a:p>
            <a:pPr lvl="1"/>
            <a:r>
              <a:rPr lang="en-US" dirty="0" smtClean="0"/>
              <a:t>. . . That represents a web page . . .</a:t>
            </a:r>
          </a:p>
          <a:p>
            <a:pPr lvl="1"/>
            <a:r>
              <a:rPr lang="en-US" dirty="0" smtClean="0"/>
              <a:t>. . . That is part of a web site . . .</a:t>
            </a:r>
          </a:p>
          <a:p>
            <a:pPr lvl="1"/>
            <a:r>
              <a:rPr lang="en-US" dirty="0" smtClean="0"/>
              <a:t>. . .  That must be completed by a given date to reach a goal . . .</a:t>
            </a:r>
          </a:p>
          <a:p>
            <a:pPr lvl="1"/>
            <a:r>
              <a:rPr lang="en-US" dirty="0" smtClean="0"/>
              <a:t>. . . That is part of a marketing initiative.</a:t>
            </a:r>
          </a:p>
          <a:p>
            <a:r>
              <a:rPr lang="en-US" dirty="0" smtClean="0"/>
              <a:t>If you can do this you’ve done an excellent Trace, or you’re hallucinating things are more organized than they 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4099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I Do A “Trace” And How Does It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one whenever you start a new project or job.</a:t>
            </a:r>
          </a:p>
          <a:p>
            <a:r>
              <a:rPr lang="en-US" dirty="0" smtClean="0"/>
              <a:t>Do one as a regular audit.</a:t>
            </a:r>
          </a:p>
          <a:p>
            <a:r>
              <a:rPr lang="en-US" dirty="0" smtClean="0"/>
              <a:t>Put it a reasonably human-readable format in case you’re hit by a bus.</a:t>
            </a:r>
          </a:p>
          <a:p>
            <a:r>
              <a:rPr lang="en-US" dirty="0" smtClean="0"/>
              <a:t>Archive this information.</a:t>
            </a:r>
          </a:p>
          <a:p>
            <a:r>
              <a:rPr lang="en-US" dirty="0" smtClean="0"/>
              <a:t>Note that, realistically as you have a JOB unless you have time you may not do it as well as you’d like . . .</a:t>
            </a:r>
          </a:p>
          <a:p>
            <a:r>
              <a:rPr lang="en-US" dirty="0" smtClean="0"/>
              <a:t>. . . . However I think a good “Trace” should be done whenever processes are audited.  It should be </a:t>
            </a:r>
            <a:r>
              <a:rPr lang="en-US" dirty="0" err="1" smtClean="0"/>
              <a:t>projectized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6783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Horizontal And Vertical Processes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People Hate Reporting And How You Can Get Them To Like It Or At Least Give Them </a:t>
            </a:r>
            <a:r>
              <a:rPr lang="en-US" dirty="0" err="1" smtClean="0"/>
              <a:t>Stokholm</a:t>
            </a:r>
            <a:r>
              <a:rPr lang="en-US" dirty="0" smtClean="0"/>
              <a:t> Syndrome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063690" y="148379"/>
            <a:ext cx="6358099" cy="3278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8081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:a="http://schemas.openxmlformats.org/drawingml/2006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4618</TotalTime>
  <Words>1986</Words>
  <Application>Microsoft Macintosh PowerPoint</Application>
  <PresentationFormat>Custom</PresentationFormat>
  <Paragraphs>126</Paragraphs>
  <Slides>26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Facet</vt:lpstr>
      <vt:lpstr>Integral Reporting</vt:lpstr>
      <vt:lpstr>Reporting Is A Core PM Skill</vt:lpstr>
      <vt:lpstr>So What Do I Talk About When I Say “Reporting?”</vt:lpstr>
      <vt:lpstr>So How Do We Get Good At Reporting</vt:lpstr>
      <vt:lpstr>The Trace</vt:lpstr>
      <vt:lpstr>What Is “The Trace”</vt:lpstr>
      <vt:lpstr>An Example Of A Trace</vt:lpstr>
      <vt:lpstr>When Do I Do A “Trace” And How Does It Work?</vt:lpstr>
      <vt:lpstr>Horizontal And Vertical Processes</vt:lpstr>
      <vt:lpstr>When You’re Working On Reporting, You’ll Find Some People Don’t Care</vt:lpstr>
      <vt:lpstr>Horizontal Processes . . .</vt:lpstr>
      <vt:lpstr>Vertical Processes . . .</vt:lpstr>
      <vt:lpstr>The Ideal: Universal Processes</vt:lpstr>
      <vt:lpstr>Your Goal In Reporting</vt:lpstr>
      <vt:lpstr>The Seven Stages Of Reporting</vt:lpstr>
      <vt:lpstr>This Is A Guide To Evaluating And Improving Reports</vt:lpstr>
      <vt:lpstr>Step #1 - Report</vt:lpstr>
      <vt:lpstr>Step #2 - Research</vt:lpstr>
      <vt:lpstr>Step #3 - Relate</vt:lpstr>
      <vt:lpstr>Step #4 - Reveal</vt:lpstr>
      <vt:lpstr>Step #5 - Regret</vt:lpstr>
      <vt:lpstr>Step #6 - Responsibility</vt:lpstr>
      <vt:lpstr>Step #7 - Revision</vt:lpstr>
      <vt:lpstr>And Beyond</vt:lpstr>
      <vt:lpstr>So What Did We Learn?</vt:lpstr>
      <vt:lpstr>So What Did We Cover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Integral Reporting</dc:title>
  <dc:creator>Savage, Steven</dc:creator>
  <cp:lastModifiedBy>Steven Savage</cp:lastModifiedBy>
  <cp:revision>19</cp:revision>
  <dcterms:created xsi:type="dcterms:W3CDTF">2016-09-06T00:16:07Z</dcterms:created>
  <dcterms:modified xsi:type="dcterms:W3CDTF">2016-09-06T00:17:03Z</dcterms:modified>
</cp:coreProperties>
</file>